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309" r:id="rId7"/>
    <p:sldId id="306" r:id="rId8"/>
    <p:sldId id="311" r:id="rId9"/>
    <p:sldId id="257" r:id="rId10"/>
    <p:sldId id="301" r:id="rId11"/>
    <p:sldId id="302" r:id="rId12"/>
    <p:sldId id="313" r:id="rId13"/>
    <p:sldId id="30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FF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DD4CB-6EE0-9C3E-B76E-13E272D5F3F7}" v="918" dt="2025-05-15T10:08:57.841"/>
    <p1510:client id="{4FF8557C-1B3B-03D3-0C38-1E226B26A8DF}" v="309" dt="2025-05-15T09:06:16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8B18-7B05-4EF6-AD6E-376DA910C629}" type="datetimeFigureOut">
              <a:t>15-5-2025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1053-63B2-4F67-B2DE-89F225F431D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3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80B-A87E-5B46-8CEA-C05EC86AABF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4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80B-A87E-5B46-8CEA-C05EC86AABF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1880B-A87E-5B46-8CEA-C05EC86AABF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3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15.05.2025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49EAF191-EDF8-6CA6-6A13-6F978025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94" y="622886"/>
            <a:ext cx="6879055" cy="2195261"/>
          </a:xfrm>
          <a:prstGeom prst="rect">
            <a:avLst/>
          </a:prstGeom>
        </p:spPr>
      </p:pic>
      <p:pic>
        <p:nvPicPr>
          <p:cNvPr id="7" name="Afbeelding 6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0C813BCD-4D4E-9603-EEC2-F0FAA685A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7" y="4962754"/>
            <a:ext cx="1043619" cy="399822"/>
          </a:xfrm>
          <a:prstGeom prst="rect">
            <a:avLst/>
          </a:prstGeom>
        </p:spPr>
      </p:pic>
      <p:pic>
        <p:nvPicPr>
          <p:cNvPr id="8" name="Afbeelding 7" descr="Afbeelding met Lettertype, logo, schermopname, Graphics&#10;&#10;Automatisch gegenereerde beschrijving">
            <a:extLst>
              <a:ext uri="{FF2B5EF4-FFF2-40B4-BE49-F238E27FC236}">
                <a16:creationId xmlns:a16="http://schemas.microsoft.com/office/drawing/2014/main" id="{D363CDC3-CEE6-6C7E-602F-1D5C73CA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9" y="5555486"/>
            <a:ext cx="770723" cy="487612"/>
          </a:xfrm>
          <a:prstGeom prst="rect">
            <a:avLst/>
          </a:prstGeom>
        </p:spPr>
      </p:pic>
      <p:pic>
        <p:nvPicPr>
          <p:cNvPr id="11" name="Afbeelding 10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A9C898AB-C887-5A33-8426-4AF9EB985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59" y="4849717"/>
            <a:ext cx="799987" cy="546484"/>
          </a:xfrm>
          <a:prstGeom prst="rect">
            <a:avLst/>
          </a:prstGeom>
        </p:spPr>
      </p:pic>
      <p:pic>
        <p:nvPicPr>
          <p:cNvPr id="13" name="Afbeelding 12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C9962C45-09FF-B993-7BB1-463ECF391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000" y="4928326"/>
            <a:ext cx="897302" cy="399477"/>
          </a:xfrm>
          <a:prstGeom prst="rect">
            <a:avLst/>
          </a:prstGeom>
        </p:spPr>
      </p:pic>
      <p:pic>
        <p:nvPicPr>
          <p:cNvPr id="19" name="Afbeelding 18" descr="Afbeelding met Lettertype, Graphics, logo, hart&#10;&#10;Automatisch gegenereerde beschrijving">
            <a:extLst>
              <a:ext uri="{FF2B5EF4-FFF2-40B4-BE49-F238E27FC236}">
                <a16:creationId xmlns:a16="http://schemas.microsoft.com/office/drawing/2014/main" id="{4219001D-26B3-11CC-C930-D666BCC58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409" y="4897915"/>
            <a:ext cx="1014356" cy="458004"/>
          </a:xfrm>
          <a:prstGeom prst="rect">
            <a:avLst/>
          </a:prstGeom>
        </p:spPr>
      </p:pic>
      <p:pic>
        <p:nvPicPr>
          <p:cNvPr id="21" name="Afbeelding 20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496D0E83-4B83-E1FB-E5BC-62DD1BE09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49" y="5642702"/>
            <a:ext cx="1570708" cy="409347"/>
          </a:xfrm>
          <a:prstGeom prst="rect">
            <a:avLst/>
          </a:prstGeom>
        </p:spPr>
      </p:pic>
      <p:pic>
        <p:nvPicPr>
          <p:cNvPr id="22" name="Afbeelding 21" descr="GGD Haaglanden | LinkedIn">
            <a:extLst>
              <a:ext uri="{FF2B5EF4-FFF2-40B4-BE49-F238E27FC236}">
                <a16:creationId xmlns:a16="http://schemas.microsoft.com/office/drawing/2014/main" id="{57B4E83E-A053-C859-B8F8-90F00B6374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584" r="-909" b="10619"/>
          <a:stretch>
            <a:fillRect/>
          </a:stretch>
        </p:blipFill>
        <p:spPr>
          <a:xfrm>
            <a:off x="4547096" y="5507169"/>
            <a:ext cx="894470" cy="683845"/>
          </a:xfrm>
          <a:prstGeom prst="rect">
            <a:avLst/>
          </a:prstGeom>
        </p:spPr>
      </p:pic>
      <p:pic>
        <p:nvPicPr>
          <p:cNvPr id="2" name="Afbeelding 1" descr="Afbeelding met persoon, Menselijk gezicht, glimlach, kleding&#10;&#10;Door AI gegenereerde inhoud is mogelijk onjuist.">
            <a:extLst>
              <a:ext uri="{FF2B5EF4-FFF2-40B4-BE49-F238E27FC236}">
                <a16:creationId xmlns:a16="http://schemas.microsoft.com/office/drawing/2014/main" id="{6ABCCC88-4132-1D7F-7337-700A30A5AB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0240" y="3574629"/>
            <a:ext cx="2555110" cy="25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DAB16EA-2E6A-0523-4238-A1F192F5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26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Wat is Welzijn op Recept?</a:t>
            </a:r>
            <a:endParaRPr lang="nl-NL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739B225-20C7-6FF4-7E3C-C68739516D2A}"/>
              </a:ext>
            </a:extLst>
          </p:cNvPr>
          <p:cNvCxnSpPr/>
          <p:nvPr/>
        </p:nvCxnSpPr>
        <p:spPr>
          <a:xfrm flipV="1">
            <a:off x="836291" y="1414556"/>
            <a:ext cx="10363103" cy="15825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FD51CB0-D1E0-2324-AB76-15A82467DAF7}"/>
              </a:ext>
            </a:extLst>
          </p:cNvPr>
          <p:cNvSpPr txBox="1"/>
          <p:nvPr/>
        </p:nvSpPr>
        <p:spPr>
          <a:xfrm>
            <a:off x="997027" y="1869195"/>
            <a:ext cx="102071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Welzijn op Recept is een alternatief voor mensen met </a:t>
            </a:r>
            <a:r>
              <a:rPr lang="nl-NL" b="1" dirty="0">
                <a:solidFill>
                  <a:srgbClr val="002060"/>
                </a:solidFill>
              </a:rPr>
              <a:t>psychosociale klachten</a:t>
            </a:r>
            <a:r>
              <a:rPr lang="nl-NL" dirty="0">
                <a:solidFill>
                  <a:srgbClr val="002060"/>
                </a:solidFill>
              </a:rPr>
              <a:t>. In plaats van een oplossing te zoeken in het medisch domein, verwijst de zorgverlener deze patiënten door naar een </a:t>
            </a:r>
            <a:r>
              <a:rPr lang="nl-NL" b="1" dirty="0">
                <a:solidFill>
                  <a:srgbClr val="002060"/>
                </a:solidFill>
              </a:rPr>
              <a:t>welzijnsprofessional</a:t>
            </a:r>
            <a:r>
              <a:rPr lang="nl-NL" dirty="0">
                <a:solidFill>
                  <a:srgbClr val="002060"/>
                </a:solidFill>
              </a:rPr>
              <a:t>.</a:t>
            </a:r>
            <a:endParaRPr lang="nl-NL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2" name="Afbeelding 1" descr="Afbeelding met tekenfilm, kleding, clipart, illustratie&#10;&#10;Door AI gegenereerde inhoud is mogelijk onjuist.">
            <a:extLst>
              <a:ext uri="{FF2B5EF4-FFF2-40B4-BE49-F238E27FC236}">
                <a16:creationId xmlns:a16="http://schemas.microsoft.com/office/drawing/2014/main" id="{7856B2B8-86DA-C748-8ACB-3B3F2967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" r="-310" b="30516"/>
          <a:stretch/>
        </p:blipFill>
        <p:spPr>
          <a:xfrm>
            <a:off x="2863274" y="3026694"/>
            <a:ext cx="5459626" cy="195222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CC7847F-53E8-51B1-DAD7-D7CA9E5B4F2B}"/>
              </a:ext>
            </a:extLst>
          </p:cNvPr>
          <p:cNvSpPr txBox="1"/>
          <p:nvPr/>
        </p:nvSpPr>
        <p:spPr>
          <a:xfrm>
            <a:off x="3019248" y="4968945"/>
            <a:ext cx="168224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dirty="0">
                <a:solidFill>
                  <a:srgbClr val="003660"/>
                </a:solidFill>
                <a:ea typeface="Calibri"/>
                <a:cs typeface="Calibri"/>
              </a:rPr>
              <a:t>Verwijzing door zorgverlener</a:t>
            </a:r>
            <a:endParaRPr lang="nl-NL" sz="1200" dirty="0">
              <a:ea typeface="Calibri"/>
              <a:cs typeface="Calibri"/>
            </a:endParaRPr>
          </a:p>
          <a:p>
            <a:pPr algn="l"/>
            <a:endParaRPr lang="nl-NL" dirty="0">
              <a:ea typeface="Calibri"/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72A4281-6645-ACC5-6303-B47DC63D274D}"/>
              </a:ext>
            </a:extLst>
          </p:cNvPr>
          <p:cNvSpPr txBox="1"/>
          <p:nvPr/>
        </p:nvSpPr>
        <p:spPr>
          <a:xfrm>
            <a:off x="4972279" y="4972280"/>
            <a:ext cx="14762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dirty="0">
                <a:solidFill>
                  <a:srgbClr val="003660"/>
                </a:solidFill>
              </a:rPr>
              <a:t>Gesprek met welzijnsprofessional</a:t>
            </a:r>
            <a:r>
              <a:rPr lang="nl-NL" sz="1200" dirty="0">
                <a:ea typeface="Calibri"/>
                <a:cs typeface="Calibri"/>
              </a:rPr>
              <a:t>​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CE29B97-3683-D020-24B3-3399CC19A80D}"/>
              </a:ext>
            </a:extLst>
          </p:cNvPr>
          <p:cNvSpPr txBox="1"/>
          <p:nvPr/>
        </p:nvSpPr>
        <p:spPr>
          <a:xfrm>
            <a:off x="6578907" y="4972279"/>
            <a:ext cx="17608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>
                <a:solidFill>
                  <a:srgbClr val="003660"/>
                </a:solidFill>
              </a:rPr>
              <a:t>Gekozen activiteit/oplossing</a:t>
            </a:r>
            <a:r>
              <a:rPr lang="nl-NL" sz="1200">
                <a:ea typeface="Calibri"/>
                <a:cs typeface="Calibri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43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ringen, Blije Mensen, Vrouwelijk">
            <a:extLst>
              <a:ext uri="{FF2B5EF4-FFF2-40B4-BE49-F238E27FC236}">
                <a16:creationId xmlns:a16="http://schemas.microsoft.com/office/drawing/2014/main" id="{8CA0DF70-D7F0-03A6-AD0E-5B0DF64F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b="8236"/>
          <a:stretch/>
        </p:blipFill>
        <p:spPr bwMode="auto">
          <a:xfrm>
            <a:off x="833942" y="2497157"/>
            <a:ext cx="5370705" cy="30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81EE89-6B82-7770-DD79-0AB02B68AC88}"/>
              </a:ext>
            </a:extLst>
          </p:cNvPr>
          <p:cNvSpPr txBox="1"/>
          <p:nvPr/>
        </p:nvSpPr>
        <p:spPr>
          <a:xfrm>
            <a:off x="6559096" y="3268577"/>
            <a:ext cx="5365120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Welzijn op Recept kent twee doelen:</a:t>
            </a:r>
          </a:p>
          <a:p>
            <a:endParaRPr lang="nl-NL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Het verhogen van het welbevinden van patiënten met psychosociale problematiek.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Het verlagen van het zorggebruik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6F84F9A9-1C1F-E79D-6B55-9ADBD4BDB7A0}"/>
              </a:ext>
            </a:extLst>
          </p:cNvPr>
          <p:cNvSpPr txBox="1">
            <a:spLocks/>
          </p:cNvSpPr>
          <p:nvPr/>
        </p:nvSpPr>
        <p:spPr>
          <a:xfrm>
            <a:off x="838201" y="649727"/>
            <a:ext cx="10515600" cy="77472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Doelen van Welzijn op Recept</a:t>
            </a:r>
            <a:endParaRPr lang="nl-NL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85A8FE5-108D-4A97-E0D4-1829B0768B6C}"/>
              </a:ext>
            </a:extLst>
          </p:cNvPr>
          <p:cNvCxnSpPr/>
          <p:nvPr/>
        </p:nvCxnSpPr>
        <p:spPr>
          <a:xfrm flipV="1">
            <a:off x="836291" y="1414556"/>
            <a:ext cx="10363103" cy="15825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B45A-B5BE-8C3B-F270-3D572302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29AD429-0632-4100-4FAB-A04B7533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26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Voor wie?</a:t>
            </a:r>
            <a:endParaRPr lang="nl-NL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22080A5-69EE-53BD-795C-8326859DCF8D}"/>
              </a:ext>
            </a:extLst>
          </p:cNvPr>
          <p:cNvCxnSpPr/>
          <p:nvPr/>
        </p:nvCxnSpPr>
        <p:spPr>
          <a:xfrm flipV="1">
            <a:off x="836291" y="1414556"/>
            <a:ext cx="10363103" cy="15825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45B64F1-F6CB-7918-3BAB-CB9A0B3EAC05}"/>
              </a:ext>
            </a:extLst>
          </p:cNvPr>
          <p:cNvSpPr txBox="1"/>
          <p:nvPr/>
        </p:nvSpPr>
        <p:spPr>
          <a:xfrm>
            <a:off x="997027" y="1869195"/>
            <a:ext cx="102071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Patiënten met milde psychosociale klachten die baat kunnen hebben bij een kortdurende interventie. </a:t>
            </a:r>
            <a:endParaRPr lang="nl-NL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nl-NL" dirty="0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Denk aan klachten als:</a:t>
            </a:r>
            <a:endParaRPr lang="nl-NL">
              <a:ea typeface="Calibri"/>
              <a:cs typeface="Calibri"/>
            </a:endParaRPr>
          </a:p>
          <a:p>
            <a:endParaRPr lang="nl-NL" dirty="0">
              <a:solidFill>
                <a:srgbClr val="00206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Somberheid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Stress of spanningsklachten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Vermoeidheid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Angstklachten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Eenzaamheid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dirty="0">
                <a:solidFill>
                  <a:srgbClr val="002060"/>
                </a:solidFill>
                <a:ea typeface="+mn-lt"/>
                <a:cs typeface="+mn-lt"/>
              </a:rPr>
              <a:t>Omgaan met rouw en verlies</a:t>
            </a:r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Afbeelding 1" descr="Afbeelding met kleding, tekst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7C7DDD44-8773-A2B6-D676-A9766F18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80" y="3952186"/>
            <a:ext cx="6600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cirkel">
            <a:extLst>
              <a:ext uri="{FF2B5EF4-FFF2-40B4-BE49-F238E27FC236}">
                <a16:creationId xmlns:a16="http://schemas.microsoft.com/office/drawing/2014/main" id="{3644D185-C30F-D9FB-BBED-A3588A0D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871538"/>
            <a:ext cx="6286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a, Vrouw, Senior, Ouderling, Ouderen">
            <a:extLst>
              <a:ext uri="{FF2B5EF4-FFF2-40B4-BE49-F238E27FC236}">
                <a16:creationId xmlns:a16="http://schemas.microsoft.com/office/drawing/2014/main" id="{17922945-0191-D200-E6AB-55B8279E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299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C7C5BE3-3FA4-3E85-45EC-848A0109EAEF}"/>
              </a:ext>
            </a:extLst>
          </p:cNvPr>
          <p:cNvSpPr txBox="1"/>
          <p:nvPr/>
        </p:nvSpPr>
        <p:spPr>
          <a:xfrm>
            <a:off x="6529137" y="898358"/>
            <a:ext cx="5454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Cocon" pitchFamily="50" charset="0"/>
              </a:rPr>
              <a:t>“Alleen al het luisterend oor was ontzettend fijn én samen heb ik alles rustig op een rijtje kunnen zetten.“</a:t>
            </a:r>
          </a:p>
        </p:txBody>
      </p:sp>
    </p:spTree>
    <p:extLst>
      <p:ext uri="{BB962C8B-B14F-4D97-AF65-F5344CB8AC3E}">
        <p14:creationId xmlns:p14="http://schemas.microsoft.com/office/powerpoint/2010/main" val="423068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enselijk gezicht, kleding, glimlach">
            <a:extLst>
              <a:ext uri="{FF2B5EF4-FFF2-40B4-BE49-F238E27FC236}">
                <a16:creationId xmlns:a16="http://schemas.microsoft.com/office/drawing/2014/main" id="{323FC50B-2C5F-4413-3631-2EFF3476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DAB0B91-32E3-B8FA-F3A3-643AE1746D64}"/>
              </a:ext>
            </a:extLst>
          </p:cNvPr>
          <p:cNvSpPr txBox="1"/>
          <p:nvPr/>
        </p:nvSpPr>
        <p:spPr>
          <a:xfrm>
            <a:off x="304800" y="449179"/>
            <a:ext cx="470863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Cocon"/>
              </a:rPr>
              <a:t>“Fijn om met de welzijnsadviseur in gesprek te gaan en informatie te krijgen over mantelzorg.”</a:t>
            </a:r>
          </a:p>
        </p:txBody>
      </p:sp>
    </p:spTree>
    <p:extLst>
      <p:ext uri="{BB962C8B-B14F-4D97-AF65-F5344CB8AC3E}">
        <p14:creationId xmlns:p14="http://schemas.microsoft.com/office/powerpoint/2010/main" val="265241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8E507-A347-BBF8-9259-E12D3FF3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3F9B401-E1AC-D7D5-3942-E6D18DB7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26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  <a:latin typeface="Calibri Light"/>
                <a:ea typeface="Calibri Light"/>
                <a:cs typeface="Calibri Light"/>
              </a:rPr>
              <a:t>Regionale samenwerking</a:t>
            </a:r>
            <a:endParaRPr lang="nl-NL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4654A92-D27D-65BD-21B1-3E80111B5365}"/>
              </a:ext>
            </a:extLst>
          </p:cNvPr>
          <p:cNvCxnSpPr/>
          <p:nvPr/>
        </p:nvCxnSpPr>
        <p:spPr>
          <a:xfrm flipV="1">
            <a:off x="836291" y="1414556"/>
            <a:ext cx="10363103" cy="15825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E4CF1AD-C345-2CA2-041D-38266678DE0D}"/>
              </a:ext>
            </a:extLst>
          </p:cNvPr>
          <p:cNvSpPr txBox="1"/>
          <p:nvPr/>
        </p:nvSpPr>
        <p:spPr>
          <a:xfrm>
            <a:off x="997027" y="1869195"/>
            <a:ext cx="1020712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Welzijn op Recept is een </a:t>
            </a:r>
            <a:r>
              <a:rPr lang="nl-NL" b="1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landelijk erkende interventie</a:t>
            </a:r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 (RIVM).  </a:t>
            </a:r>
          </a:p>
          <a:p>
            <a:endParaRPr lang="nl-NL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Door gemeenten, zorgverzekeraar, welzijnsorganisaties, ZEL en GGD wordt </a:t>
            </a:r>
            <a:r>
              <a:rPr lang="nl-NL" b="1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samengewerkt</a:t>
            </a:r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 om Welzijn op Recept in de regio nóg beter in te zetten en te borgen voor de lange termijn. </a:t>
            </a:r>
            <a:endParaRPr lang="nl-NL"/>
          </a:p>
          <a:p>
            <a:endParaRPr lang="nl-NL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Welzijn op Recept is onderdeel van de brede beweging van </a:t>
            </a:r>
            <a:r>
              <a:rPr lang="nl-NL" b="1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ziekte &amp; zorg</a:t>
            </a:r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 naar </a:t>
            </a:r>
            <a:r>
              <a:rPr lang="nl-NL" b="1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gezondheid &amp; gedrag</a:t>
            </a:r>
            <a:r>
              <a:rPr lang="nl-NL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.</a:t>
            </a:r>
          </a:p>
          <a:p>
            <a:endParaRPr lang="nl-NL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  <a:p>
            <a:endParaRPr lang="nl-NL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CEFE66FE-4374-D6D3-7580-CAE3B3C6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164" y="4384368"/>
            <a:ext cx="1043619" cy="399822"/>
          </a:xfrm>
          <a:prstGeom prst="rect">
            <a:avLst/>
          </a:prstGeom>
        </p:spPr>
      </p:pic>
      <p:pic>
        <p:nvPicPr>
          <p:cNvPr id="9" name="Afbeelding 8" descr="Afbeelding met Lettertype, logo, schermopname, Graphics&#10;&#10;Automatisch gegenereerde beschrijving">
            <a:extLst>
              <a:ext uri="{FF2B5EF4-FFF2-40B4-BE49-F238E27FC236}">
                <a16:creationId xmlns:a16="http://schemas.microsoft.com/office/drawing/2014/main" id="{09F7A654-D836-5BCB-BD6B-1163DBEA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56" y="4977100"/>
            <a:ext cx="770723" cy="487612"/>
          </a:xfrm>
          <a:prstGeom prst="rect">
            <a:avLst/>
          </a:prstGeom>
        </p:spPr>
      </p:pic>
      <p:pic>
        <p:nvPicPr>
          <p:cNvPr id="11" name="Afbeelding 10" descr="Afbeelding met Lettertype, Graphics, logo, tekst&#10;&#10;Automatisch gegenereerde beschrijving">
            <a:extLst>
              <a:ext uri="{FF2B5EF4-FFF2-40B4-BE49-F238E27FC236}">
                <a16:creationId xmlns:a16="http://schemas.microsoft.com/office/drawing/2014/main" id="{72872AF7-5BB4-51B2-0A12-653AA8FA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36" y="4271331"/>
            <a:ext cx="799987" cy="546484"/>
          </a:xfrm>
          <a:prstGeom prst="rect">
            <a:avLst/>
          </a:prstGeom>
        </p:spPr>
      </p:pic>
      <p:pic>
        <p:nvPicPr>
          <p:cNvPr id="13" name="Afbeelding 12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7D4921B3-B6A1-A1BF-7945-337291C1B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77" y="4349940"/>
            <a:ext cx="897302" cy="399477"/>
          </a:xfrm>
          <a:prstGeom prst="rect">
            <a:avLst/>
          </a:prstGeom>
        </p:spPr>
      </p:pic>
      <p:pic>
        <p:nvPicPr>
          <p:cNvPr id="15" name="Afbeelding 14" descr="Afbeelding met Lettertype, Graphics, logo, hart&#10;&#10;Automatisch gegenereerde beschrijving">
            <a:extLst>
              <a:ext uri="{FF2B5EF4-FFF2-40B4-BE49-F238E27FC236}">
                <a16:creationId xmlns:a16="http://schemas.microsoft.com/office/drawing/2014/main" id="{B338AA5C-4D2D-1430-CD6B-EC2B672F8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686" y="4319529"/>
            <a:ext cx="1014356" cy="458004"/>
          </a:xfrm>
          <a:prstGeom prst="rect">
            <a:avLst/>
          </a:prstGeom>
        </p:spPr>
      </p:pic>
      <p:pic>
        <p:nvPicPr>
          <p:cNvPr id="17" name="Afbeelding 16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D87B9394-32CD-495B-D2F5-3B7C9E7CC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026" y="5064316"/>
            <a:ext cx="1570708" cy="409347"/>
          </a:xfrm>
          <a:prstGeom prst="rect">
            <a:avLst/>
          </a:prstGeom>
        </p:spPr>
      </p:pic>
      <p:pic>
        <p:nvPicPr>
          <p:cNvPr id="19" name="Afbeelding 18" descr="GGD Haaglanden | LinkedIn">
            <a:extLst>
              <a:ext uri="{FF2B5EF4-FFF2-40B4-BE49-F238E27FC236}">
                <a16:creationId xmlns:a16="http://schemas.microsoft.com/office/drawing/2014/main" id="{17BDBBD4-0473-AD32-EE48-A6C16ADD17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584" r="-909" b="10619"/>
          <a:stretch>
            <a:fillRect/>
          </a:stretch>
        </p:blipFill>
        <p:spPr>
          <a:xfrm>
            <a:off x="6796373" y="4928783"/>
            <a:ext cx="894470" cy="683845"/>
          </a:xfrm>
          <a:prstGeom prst="rect">
            <a:avLst/>
          </a:prstGeom>
        </p:spPr>
      </p:pic>
      <p:pic>
        <p:nvPicPr>
          <p:cNvPr id="20" name="Afbeelding 19" descr="Afbeelding met Lettertype, Elektrisch blauw, logo, Graphics&#10;&#10;Automatisch gegenereerde beschrijving">
            <a:extLst>
              <a:ext uri="{FF2B5EF4-FFF2-40B4-BE49-F238E27FC236}">
                <a16:creationId xmlns:a16="http://schemas.microsoft.com/office/drawing/2014/main" id="{B50DAB42-B573-F90C-30B4-030DAB628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2730" y="5908369"/>
            <a:ext cx="1381814" cy="506317"/>
          </a:xfrm>
          <a:prstGeom prst="rect">
            <a:avLst/>
          </a:prstGeom>
        </p:spPr>
      </p:pic>
      <p:pic>
        <p:nvPicPr>
          <p:cNvPr id="21" name="Afbeelding 20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6A54BBD8-64D6-7B0B-97EE-5ACEBAA15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2136" y="5876810"/>
            <a:ext cx="1158263" cy="457315"/>
          </a:xfrm>
          <a:prstGeom prst="rect">
            <a:avLst/>
          </a:prstGeom>
        </p:spPr>
      </p:pic>
      <p:pic>
        <p:nvPicPr>
          <p:cNvPr id="22" name="Afbeelding 21" descr="Afbeelding met tekenfilm, grafische vormgeving, clipart, Graphics&#10;&#10;Automatisch gegenereerde beschrijving">
            <a:extLst>
              <a:ext uri="{FF2B5EF4-FFF2-40B4-BE49-F238E27FC236}">
                <a16:creationId xmlns:a16="http://schemas.microsoft.com/office/drawing/2014/main" id="{5F8F0BDB-FC7F-56A3-27C3-461F894B5C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4625" y="5927877"/>
            <a:ext cx="1440685" cy="496104"/>
          </a:xfrm>
          <a:prstGeom prst="rect">
            <a:avLst/>
          </a:prstGeom>
        </p:spPr>
      </p:pic>
      <p:pic>
        <p:nvPicPr>
          <p:cNvPr id="23" name="Afbeelding 22" descr="Afbeelding met Lettertype, logo, Graphics, Elektrisch blauw&#10;&#10;Automatisch gegenereerde beschrijving">
            <a:extLst>
              <a:ext uri="{FF2B5EF4-FFF2-40B4-BE49-F238E27FC236}">
                <a16:creationId xmlns:a16="http://schemas.microsoft.com/office/drawing/2014/main" id="{48A57BC1-C574-A33A-D32E-B8732D8C1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584" y="5905499"/>
            <a:ext cx="1567265" cy="4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BCBC0FEA-B7EA-740C-2219-A9702233DDF6}"/>
              </a:ext>
            </a:extLst>
          </p:cNvPr>
          <p:cNvSpPr/>
          <p:nvPr/>
        </p:nvSpPr>
        <p:spPr>
          <a:xfrm>
            <a:off x="3971871" y="1786375"/>
            <a:ext cx="3328736" cy="3288631"/>
          </a:xfrm>
          <a:prstGeom prst="ellipse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278418-5F78-363A-34F9-7249E0B57890}"/>
              </a:ext>
            </a:extLst>
          </p:cNvPr>
          <p:cNvSpPr txBox="1"/>
          <p:nvPr/>
        </p:nvSpPr>
        <p:spPr>
          <a:xfrm>
            <a:off x="4724400" y="3044327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b="1" dirty="0">
                <a:solidFill>
                  <a:srgbClr val="002060"/>
                </a:solidFill>
                <a:latin typeface="Calibri Light"/>
              </a:rPr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9586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4f0d09-96bb-4dc4-bf26-7107916198f8" xsi:nil="true"/>
    <TaxKeywordTaxHTField xmlns="0c4f0d09-96bb-4dc4-bf26-7107916198f8">
      <Terms xmlns="http://schemas.microsoft.com/office/infopath/2007/PartnerControls"/>
    </TaxKeywordTaxHTField>
    <ebb03eb60f1c456383d550cda2a2ac01 xmlns="0c4f0d09-96bb-4dc4-bf26-7107916198f8">
      <Terms xmlns="http://schemas.microsoft.com/office/infopath/2007/PartnerControls"/>
    </ebb03eb60f1c456383d550cda2a2ac01>
    <ofae577968ed4be8b7cfa6b3c1b2b2a3 xmlns="0c4f0d09-96bb-4dc4-bf26-7107916198f8">
      <Terms xmlns="http://schemas.microsoft.com/office/infopath/2007/PartnerControls"/>
    </ofae577968ed4be8b7cfa6b3c1b2b2a3>
    <_dlc_DocId xmlns="0c4f0d09-96bb-4dc4-bf26-7107916198f8">7AKVCWRHH43M-863988548-98</_dlc_DocId>
    <_dlc_DocIdUrl xmlns="0c4f0d09-96bb-4dc4-bf26-7107916198f8">
      <Url>https://denhaag.sharepoint.com/sites/Regionaleketenaanpakken_OCW_EpidemiologieenBeleidsadvies/_layouts/15/DocIdRedir.aspx?ID=7AKVCWRHH43M-863988548-98</Url>
      <Description>7AKVCWRHH43M-863988548-98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ces - GDH PowerPoint Document" ma:contentTypeID="0x0101008696D14171FA4CED8F032AD334D7A9EF004279C34E82A344EE803735B9E417CCC900CC9A686A0C6B72418001BC71777A2A33" ma:contentTypeVersion="0" ma:contentTypeDescription="Maak een nieuw PowerPoint document." ma:contentTypeScope="" ma:versionID="2a1557c4560b4192362f6f73c7579727">
  <xsd:schema xmlns:xsd="http://www.w3.org/2001/XMLSchema" xmlns:xs="http://www.w3.org/2001/XMLSchema" xmlns:p="http://schemas.microsoft.com/office/2006/metadata/properties" xmlns:ns2="0c4f0d09-96bb-4dc4-bf26-7107916198f8" targetNamespace="http://schemas.microsoft.com/office/2006/metadata/properties" ma:root="true" ma:fieldsID="2e22c9287f8f365fa0b09b03cc0d310a" ns2:_="">
    <xsd:import namespace="0c4f0d09-96bb-4dc4-bf26-7107916198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bb03eb60f1c456383d550cda2a2ac01" minOccurs="0"/>
                <xsd:element ref="ns2:TaxCatchAll" minOccurs="0"/>
                <xsd:element ref="ns2:TaxCatchAllLabel" minOccurs="0"/>
                <xsd:element ref="ns2:ofae577968ed4be8b7cfa6b3c1b2b2a3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f0d09-96bb-4dc4-bf26-7107916198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ebb03eb60f1c456383d550cda2a2ac01" ma:index="11" nillable="true" ma:taxonomy="true" ma:internalName="ebb03eb60f1c456383d550cda2a2ac01" ma:taxonomyFieldName="Teamtrefwoorden" ma:displayName="Teamtrefwoorden" ma:fieldId="{ebb03eb6-0f1c-4563-83d5-50cda2a2ac01}" ma:sspId="0f84c60b-fce4-43bd-9f97-923732063525" ma:termSetId="991616c4-7939-44cb-aa20-4365cc5a6c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0d57d57c-28d9-4a9f-af8a-e5b0fed3d709}" ma:internalName="TaxCatchAll" ma:showField="CatchAllData" ma:web="0c4f0d09-96bb-4dc4-bf26-710791619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0d57d57c-28d9-4a9f-af8a-e5b0fed3d709}" ma:internalName="TaxCatchAllLabel" ma:readOnly="true" ma:showField="CatchAllDataLabel" ma:web="0c4f0d09-96bb-4dc4-bf26-710791619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ae577968ed4be8b7cfa6b3c1b2b2a3" ma:index="15" nillable="true" ma:taxonomy="true" ma:internalName="ofae577968ed4be8b7cfa6b3c1b2b2a3" ma:taxonomyFieldName="Documentsoort" ma:displayName="Documentsoort" ma:fieldId="{8fae5779-68ed-4be8-b7cf-a6b3c1b2b2a3}" ma:sspId="0f84c60b-fce4-43bd-9f97-923732063525" ma:termSetId="44435a80-4415-4597-a153-5101d02dcb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Ondernemingstrefwoorden" ma:readOnly="false" ma:fieldId="{23f27201-bee3-471e-b2e7-b64fd8b7ca38}" ma:taxonomyMulti="true" ma:sspId="0f84c60b-fce4-43bd-9f97-9237320635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6D5553-6735-4B6E-A8E7-A11D5522BCD2}">
  <ds:schemaRefs>
    <ds:schemaRef ds:uri="http://schemas.microsoft.com/office/2006/metadata/properties"/>
    <ds:schemaRef ds:uri="http://schemas.microsoft.com/office/infopath/2007/PartnerControls"/>
    <ds:schemaRef ds:uri="0c4f0d09-96bb-4dc4-bf26-7107916198f8"/>
  </ds:schemaRefs>
</ds:datastoreItem>
</file>

<file path=customXml/itemProps2.xml><?xml version="1.0" encoding="utf-8"?>
<ds:datastoreItem xmlns:ds="http://schemas.openxmlformats.org/officeDocument/2006/customXml" ds:itemID="{B3AECA0C-148C-4C42-AD97-DDF0036811E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C7F1F9-4556-4E9E-B8BC-285FEDF65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f0d09-96bb-4dc4-bf26-710791619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3C85684-D498-4B38-A20F-B3853AB8B40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3e95be-f593-41dc-b647-f46fbd6a5fa3}" enabled="1" method="Standard" siteId="{8c653938-6726-49c5-bca7-8e44a4bf2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Wat is Welzijn op Recept?</vt:lpstr>
      <vt:lpstr>PowerPoint-presentatie</vt:lpstr>
      <vt:lpstr>Voor wie?</vt:lpstr>
      <vt:lpstr>PowerPoint-presentatie</vt:lpstr>
      <vt:lpstr>PowerPoint-presentatie</vt:lpstr>
      <vt:lpstr>PowerPoint-presentatie</vt:lpstr>
      <vt:lpstr>Regionale samenwerking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Westgeest, Roel</dc:creator>
  <cp:lastModifiedBy>Westgeest, Roel</cp:lastModifiedBy>
  <cp:revision>316</cp:revision>
  <dcterms:created xsi:type="dcterms:W3CDTF">2012-07-30T23:35:21Z</dcterms:created>
  <dcterms:modified xsi:type="dcterms:W3CDTF">2025-05-15T10:10:11Z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0x0101008696D14171FA4CED8F032AD334D7A9EF004279C34E82A344EE803735B9E417CCC900CC9A686A0C6B72418001BC71777A2A33</vt:lpwstr>
  </property>
  <property fmtid="{D5CDD505-2E9C-101B-9397-08002B2CF9AE}" pid="3" name="Order">
    <vt:r8>1800</vt:r8>
  </property>
  <property fmtid="{D5CDD505-2E9C-101B-9397-08002B2CF9AE}" pid="4" name="MediaServiceImageTags">
    <vt:lpwstr/>
  </property>
  <property fmtid="{D5CDD505-2E9C-101B-9397-08002B2CF9AE}" pid="5" name="TaxKeyword">
    <vt:lpwstr/>
  </property>
  <property fmtid="{D5CDD505-2E9C-101B-9397-08002B2CF9AE}" pid="6" name="Documentsoort">
    <vt:lpwstr/>
  </property>
  <property fmtid="{D5CDD505-2E9C-101B-9397-08002B2CF9AE}" pid="7" name="Teamtrefwoorden">
    <vt:lpwstr/>
  </property>
  <property fmtid="{D5CDD505-2E9C-101B-9397-08002B2CF9AE}" pid="8" name="_dlc_DocIdItemGuid">
    <vt:lpwstr>dde51eaa-17ba-4612-9e8c-e12f138cf3b5</vt:lpwstr>
  </property>
  <property fmtid="{D5CDD505-2E9C-101B-9397-08002B2CF9AE}" pid="9" name="iadc89b14e6f46d3bf0676593dca1557">
    <vt:lpwstr/>
  </property>
  <property fmtid="{D5CDD505-2E9C-101B-9397-08002B2CF9AE}" pid="10" name="Dossiertype">
    <vt:lpwstr/>
  </property>
</Properties>
</file>